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9" r:id="rId2"/>
    <p:sldId id="262" r:id="rId3"/>
    <p:sldId id="265" r:id="rId4"/>
    <p:sldId id="261" r:id="rId5"/>
    <p:sldId id="266" r:id="rId6"/>
    <p:sldId id="256" r:id="rId7"/>
    <p:sldId id="257" r:id="rId8"/>
    <p:sldId id="258" r:id="rId9"/>
    <p:sldId id="263" r:id="rId10"/>
    <p:sldId id="264" r:id="rId11"/>
    <p:sldId id="260" r:id="rId12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69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8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F0B44-778A-448D-9DEB-4E4C762D7247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CF836-D7FB-45A1-B357-3DFCC4D0134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3995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60D7E-45FB-4B73-856F-628FD601E25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608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968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389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311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044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267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060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670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2779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234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714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703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20C6D-F2EF-423C-8C24-E4DEB369673D}" type="datetimeFigureOut">
              <a:rPr lang="es-AR" smtClean="0"/>
              <a:t>11/12/2018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BF2E9-45CE-4F63-A163-3CFDAF8C1A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581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1" r="-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0" y="4078386"/>
            <a:ext cx="9144000" cy="2779614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/>
          <p:cNvSpPr txBox="1"/>
          <p:nvPr/>
        </p:nvSpPr>
        <p:spPr>
          <a:xfrm>
            <a:off x="283835" y="4296870"/>
            <a:ext cx="8576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Afinador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utilizando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Arduino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+ Python</a:t>
            </a:r>
            <a:endParaRPr lang="es-AR" sz="4000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80344" y="5223240"/>
            <a:ext cx="3576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Micaela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Toscani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Guillermo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Brinatti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Axel Lacapmesure</a:t>
            </a:r>
            <a:endParaRPr lang="es-AR" sz="2000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43594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Caracterización y problemas</a:t>
            </a:r>
            <a:endParaRPr lang="es-ES" sz="3200" dirty="0"/>
          </a:p>
        </p:txBody>
      </p:sp>
      <p:sp>
        <p:nvSpPr>
          <p:cNvPr id="5" name="4 CuadroTexto"/>
          <p:cNvSpPr txBox="1"/>
          <p:nvPr/>
        </p:nvSpPr>
        <p:spPr>
          <a:xfrm>
            <a:off x="681080" y="1249545"/>
            <a:ext cx="67056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dirty="0" smtClean="0"/>
              <a:t>Rango de frecuencias: 1000 Hz a 2800 Hz 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     (cuerdas de una guitarra 80hz a 320 Hz)</a:t>
            </a:r>
            <a:endParaRPr lang="es-ES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dirty="0"/>
              <a:t>Error: 26 Hz (medido a 1 kHz</a:t>
            </a:r>
            <a:r>
              <a:rPr lang="es-E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s-ES" dirty="0" smtClean="0"/>
              <a:t>Tasa de refresco = 1 s (0.5 s </a:t>
            </a:r>
            <a:r>
              <a:rPr lang="es-ES" dirty="0" err="1" smtClean="0"/>
              <a:t>loop</a:t>
            </a:r>
            <a:r>
              <a:rPr lang="es-ES" dirty="0" smtClean="0"/>
              <a:t> </a:t>
            </a:r>
            <a:r>
              <a:rPr lang="es-ES" dirty="0" err="1" smtClean="0"/>
              <a:t>Arduino</a:t>
            </a:r>
            <a:r>
              <a:rPr lang="es-ES" dirty="0" smtClean="0"/>
              <a:t> + 0.5 s comunicación)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3424280" y="4039652"/>
                <a:ext cx="1763306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s-ES" b="0" i="0" smtClean="0">
                          <a:latin typeface="Cambria Math"/>
                        </a:rPr>
                        <m:t>&gt;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280" y="4039652"/>
                <a:ext cx="1763306" cy="6967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6 CuadroTexto"/>
          <p:cNvSpPr txBox="1"/>
          <p:nvPr/>
        </p:nvSpPr>
        <p:spPr>
          <a:xfrm>
            <a:off x="985880" y="5487452"/>
            <a:ext cx="85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Fourier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640701" y="4190621"/>
            <a:ext cx="175723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Autocorrelación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CuadroTexto"/>
              <p:cNvSpPr txBox="1"/>
              <p:nvPr/>
            </p:nvSpPr>
            <p:spPr>
              <a:xfrm>
                <a:off x="3500480" y="5391746"/>
                <a:ext cx="1731818" cy="698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s-ES" b="0" i="1" smtClean="0">
                              <a:latin typeface="Cambria Math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80" y="5391746"/>
                <a:ext cx="1731818" cy="6982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1 CuadroTexto"/>
          <p:cNvSpPr txBox="1"/>
          <p:nvPr/>
        </p:nvSpPr>
        <p:spPr>
          <a:xfrm>
            <a:off x="616566" y="3366890"/>
            <a:ext cx="196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Nuestras opciones:</a:t>
            </a:r>
            <a:endParaRPr lang="es-ES" dirty="0"/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2509880" y="4388016"/>
            <a:ext cx="838200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>
            <a:off x="5329280" y="4394638"/>
            <a:ext cx="838200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6319880" y="4052121"/>
            <a:ext cx="2376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Agrandar L</a:t>
            </a:r>
          </a:p>
          <a:p>
            <a:pPr algn="ctr"/>
            <a:r>
              <a:rPr lang="es-ES" dirty="0" smtClean="0"/>
              <a:t>(limitado por memoria)</a:t>
            </a:r>
            <a:endParaRPr lang="es-ES" dirty="0"/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2509880" y="5691469"/>
            <a:ext cx="838200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>
            <a:off x="5329280" y="5740880"/>
            <a:ext cx="838200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20 CuadroTexto"/>
              <p:cNvSpPr txBox="1"/>
              <p:nvPr/>
            </p:nvSpPr>
            <p:spPr>
              <a:xfrm>
                <a:off x="6414393" y="5279215"/>
                <a:ext cx="21873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dirty="0" smtClean="0"/>
                  <a:t>Bajar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s-ES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endParaRPr lang="es-ES" dirty="0" smtClean="0"/>
              </a:p>
              <a:p>
                <a:pPr algn="ctr"/>
                <a:r>
                  <a:rPr lang="es-ES" dirty="0"/>
                  <a:t>Anduvo hasta L = </a:t>
                </a:r>
                <a:r>
                  <a:rPr lang="es-ES" dirty="0" smtClean="0"/>
                  <a:t>200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s-ES" i="1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s-ES" i="1">
                          <a:latin typeface="Cambria Math"/>
                          <a:ea typeface="Cambria Math"/>
                        </a:rPr>
                        <m:t>=190 </m:t>
                      </m:r>
                      <m:r>
                        <m:rPr>
                          <m:sty m:val="p"/>
                        </m:rPr>
                        <a:rPr lang="es-ES">
                          <a:latin typeface="Cambria Math"/>
                        </a:rPr>
                        <m:t>H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/>
                        </a:rPr>
                        <m:t>z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2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93" y="5279215"/>
                <a:ext cx="2187330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1671" t="-3311" r="-1950" b="-529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13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_20181211_1522491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9" y="857756"/>
            <a:ext cx="9142201" cy="514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4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4820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Motivación</a:t>
            </a:r>
            <a:endParaRPr lang="es-ES" sz="32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52878"/>
            <a:ext cx="4426288" cy="3384409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324356" y="1746081"/>
            <a:ext cx="4555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s-ES" sz="2400" dirty="0" smtClean="0"/>
              <a:t>Elaborar aplicaciones de </a:t>
            </a:r>
            <a:r>
              <a:rPr lang="es-ES" sz="2400" dirty="0" err="1" smtClean="0"/>
              <a:t>Arduino</a:t>
            </a:r>
            <a:r>
              <a:rPr lang="es-ES" sz="2400" dirty="0" smtClean="0"/>
              <a:t> con control de usuario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s-ES" sz="2400" dirty="0" smtClean="0"/>
              <a:t>Elaborar una interfaz de usuario</a:t>
            </a:r>
          </a:p>
          <a:p>
            <a:pPr>
              <a:spcAft>
                <a:spcPts val="1800"/>
              </a:spcAft>
            </a:pPr>
            <a:endParaRPr lang="es-ES" sz="2400" dirty="0"/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2580685" y="3400678"/>
            <a:ext cx="0" cy="8382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589370" y="4456687"/>
            <a:ext cx="3982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Afinador de guitarra en </a:t>
            </a:r>
            <a:r>
              <a:rPr lang="es-ES" sz="2400" dirty="0" err="1" smtClean="0"/>
              <a:t>Arduino</a:t>
            </a:r>
            <a:r>
              <a:rPr lang="es-ES" sz="2400" dirty="0" smtClean="0"/>
              <a:t> + </a:t>
            </a:r>
            <a:r>
              <a:rPr lang="es-ES" sz="2400" dirty="0" err="1" smtClean="0"/>
              <a:t>Python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03688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1983240"/>
            <a:ext cx="7376160" cy="4049760"/>
          </a:xfrm>
          <a:prstGeom prst="rect">
            <a:avLst/>
          </a:prstGeom>
        </p:spPr>
      </p:pic>
      <p:sp>
        <p:nvSpPr>
          <p:cNvPr id="9" name="3 CuadroTexto"/>
          <p:cNvSpPr txBox="1"/>
          <p:nvPr/>
        </p:nvSpPr>
        <p:spPr>
          <a:xfrm>
            <a:off x="0" y="4820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Diagrama del dispositivo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37119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2286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Algoritmo de procesamiento</a:t>
            </a:r>
            <a:endParaRPr lang="es-E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9"/>
          <a:stretch/>
        </p:blipFill>
        <p:spPr bwMode="auto">
          <a:xfrm>
            <a:off x="277026" y="813375"/>
            <a:ext cx="4534398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889575"/>
            <a:ext cx="3454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22953"/>
            <a:ext cx="4540761" cy="3272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errar llave"/>
          <p:cNvSpPr/>
          <p:nvPr/>
        </p:nvSpPr>
        <p:spPr>
          <a:xfrm>
            <a:off x="4572000" y="1041975"/>
            <a:ext cx="304800" cy="3124200"/>
          </a:xfrm>
          <a:prstGeom prst="rightBrace">
            <a:avLst>
              <a:gd name="adj1" fmla="val 89641"/>
              <a:gd name="adj2" fmla="val 36323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1066800" y="4821144"/>
                <a:ext cx="2514600" cy="142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 smtClean="0"/>
                  <a:t>Autocorrelación de la señal de entrada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821144"/>
                <a:ext cx="2514600" cy="1425262"/>
              </a:xfrm>
              <a:prstGeom prst="rect">
                <a:avLst/>
              </a:prstGeom>
              <a:blipFill rotWithShape="0">
                <a:blip r:embed="rId5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7 Conector recto de flecha"/>
          <p:cNvCxnSpPr/>
          <p:nvPr/>
        </p:nvCxnSpPr>
        <p:spPr>
          <a:xfrm>
            <a:off x="3657600" y="5447796"/>
            <a:ext cx="838200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2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958325" y="455238"/>
            <a:ext cx="3227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Programa</a:t>
            </a:r>
            <a:r>
              <a:rPr lang="en-US" sz="3200" dirty="0" smtClean="0"/>
              <a:t> </a:t>
            </a:r>
            <a:r>
              <a:rPr lang="en-US" sz="3200" dirty="0" err="1" smtClean="0"/>
              <a:t>Arduino</a:t>
            </a:r>
            <a:endParaRPr lang="es-AR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9" y="1608882"/>
            <a:ext cx="8724062" cy="46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2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redondeado 29"/>
          <p:cNvSpPr/>
          <p:nvPr/>
        </p:nvSpPr>
        <p:spPr>
          <a:xfrm>
            <a:off x="786990" y="3191623"/>
            <a:ext cx="4182589" cy="20434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/>
          </a:p>
        </p:txBody>
      </p:sp>
      <p:sp>
        <p:nvSpPr>
          <p:cNvPr id="8" name="Rectángulo redondeado 7"/>
          <p:cNvSpPr/>
          <p:nvPr/>
        </p:nvSpPr>
        <p:spPr>
          <a:xfrm>
            <a:off x="786991" y="1224829"/>
            <a:ext cx="4244273" cy="17721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993338" y="1333772"/>
            <a:ext cx="383562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parámetros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funcionamiento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: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tolerance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reference</a:t>
            </a:r>
            <a:endParaRPr lang="en-US" dirty="0">
              <a:latin typeface="Consolas" panose="020B0609020204030204" pitchFamily="49" charset="0"/>
            </a:endParaRP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difference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tuned</a:t>
            </a:r>
            <a:endParaRPr lang="es-AR" dirty="0">
              <a:latin typeface="Consolas" panose="020B0609020204030204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97273" y="3373108"/>
            <a:ext cx="3686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interfaz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gráfica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ventana</a:t>
            </a:r>
            <a:endParaRPr lang="en-US" dirty="0" smtClean="0">
              <a:latin typeface="Consolas" panose="020B0609020204030204" pitchFamily="49" charset="0"/>
            </a:endParaRPr>
          </a:p>
          <a:p>
            <a:pPr defTabSz="457189">
              <a:spcAft>
                <a:spcPts val="600"/>
              </a:spcAft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elementos</a:t>
            </a:r>
            <a:endParaRPr lang="en-US" dirty="0">
              <a:latin typeface="Consolas" panose="020B0609020204030204" pitchFamily="49" charset="0"/>
            </a:endParaRP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introducción</a:t>
            </a:r>
            <a:r>
              <a:rPr lang="en-US" dirty="0">
                <a:latin typeface="Consolas" panose="020B0609020204030204" pitchFamily="49" charset="0"/>
              </a:rPr>
              <a:t> de </a:t>
            </a:r>
            <a:r>
              <a:rPr lang="en-US" dirty="0" err="1" smtClean="0">
                <a:latin typeface="Consolas" panose="020B0609020204030204" pitchFamily="49" charset="0"/>
              </a:rPr>
              <a:t>usuario</a:t>
            </a:r>
            <a:endParaRPr lang="en-US" dirty="0" smtClean="0">
              <a:latin typeface="Consolas" panose="020B0609020204030204" pitchFamily="49" charset="0"/>
            </a:endParaRP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thread de </a:t>
            </a:r>
            <a:r>
              <a:rPr lang="en-US" dirty="0" err="1" smtClean="0">
                <a:latin typeface="Consolas" panose="020B0609020204030204" pitchFamily="49" charset="0"/>
              </a:rPr>
              <a:t>actualización</a:t>
            </a:r>
            <a:endParaRPr lang="es-AR" dirty="0">
              <a:latin typeface="Consolas" panose="020B0609020204030204" pitchFamily="49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88" y="3687238"/>
            <a:ext cx="2743205" cy="270662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27" name="Rectángulo redondeado 26"/>
          <p:cNvSpPr/>
          <p:nvPr/>
        </p:nvSpPr>
        <p:spPr>
          <a:xfrm>
            <a:off x="5387313" y="1247799"/>
            <a:ext cx="2559156" cy="21812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/>
          </a:p>
        </p:txBody>
      </p:sp>
      <p:sp>
        <p:nvSpPr>
          <p:cNvPr id="28" name="CuadroTexto 27"/>
          <p:cNvSpPr txBox="1"/>
          <p:nvPr/>
        </p:nvSpPr>
        <p:spPr>
          <a:xfrm>
            <a:off x="5593660" y="1356741"/>
            <a:ext cx="218918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métodos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set_</a:t>
            </a:r>
            <a:r>
              <a:rPr lang="en-US" i="1" dirty="0">
                <a:latin typeface="Consolas" panose="020B0609020204030204" pitchFamily="49" charset="0"/>
              </a:rPr>
              <a:t>&lt;</a:t>
            </a:r>
            <a:r>
              <a:rPr lang="en-US" i="1" dirty="0" err="1">
                <a:latin typeface="Consolas" panose="020B0609020204030204" pitchFamily="49" charset="0"/>
              </a:rPr>
              <a:t>param</a:t>
            </a:r>
            <a:r>
              <a:rPr lang="en-US" i="1" dirty="0">
                <a:latin typeface="Consolas" panose="020B0609020204030204" pitchFamily="49" charset="0"/>
              </a:rPr>
              <a:t>&gt;</a:t>
            </a:r>
          </a:p>
          <a:p>
            <a:pPr defTabSz="457189"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	get_</a:t>
            </a:r>
            <a:r>
              <a:rPr lang="en-US" i="1" dirty="0">
                <a:latin typeface="Consolas" panose="020B0609020204030204" pitchFamily="49" charset="0"/>
              </a:rPr>
              <a:t>&lt;</a:t>
            </a:r>
            <a:r>
              <a:rPr lang="en-US" i="1" dirty="0" err="1">
                <a:latin typeface="Consolas" panose="020B0609020204030204" pitchFamily="49" charset="0"/>
              </a:rPr>
              <a:t>param</a:t>
            </a:r>
            <a:r>
              <a:rPr lang="en-US" i="1" dirty="0">
                <a:latin typeface="Consolas" panose="020B0609020204030204" pitchFamily="49" charset="0"/>
              </a:rPr>
              <a:t>&gt;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start</a:t>
            </a:r>
          </a:p>
          <a:p>
            <a:pPr defTabSz="457189"/>
            <a:r>
              <a:rPr lang="en-US" dirty="0" smtClean="0">
                <a:latin typeface="Consolas" panose="020B0609020204030204" pitchFamily="49" charset="0"/>
              </a:rPr>
              <a:t>	stop</a:t>
            </a:r>
          </a:p>
          <a:p>
            <a:pPr defTabSz="457189"/>
            <a:r>
              <a:rPr lang="en-US" dirty="0" smtClean="0">
                <a:latin typeface="Consolas" panose="020B0609020204030204" pitchFamily="49" charset="0"/>
              </a:rPr>
              <a:t>	update</a:t>
            </a:r>
            <a:endParaRPr lang="es-AR" dirty="0">
              <a:latin typeface="Consolas" panose="020B0609020204030204" pitchFamily="49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885134" y="5345239"/>
            <a:ext cx="39438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sz="1600" dirty="0" err="1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dependencias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defTabSz="457189"/>
            <a:r>
              <a:rPr lang="en-US" sz="1600" dirty="0" smtClean="0"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latin typeface="Consolas" panose="020B0609020204030204" pitchFamily="49" charset="0"/>
              </a:rPr>
              <a:t>pyserial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+mj-lt"/>
              </a:rPr>
              <a:t>(</a:t>
            </a:r>
            <a:r>
              <a:rPr lang="en-US" sz="1200" dirty="0" err="1" smtClean="0">
                <a:latin typeface="+mj-lt"/>
              </a:rPr>
              <a:t>comunicación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puerto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serie</a:t>
            </a:r>
            <a:r>
              <a:rPr lang="en-US" sz="1200" dirty="0" smtClean="0">
                <a:latin typeface="+mj-lt"/>
              </a:rPr>
              <a:t>)</a:t>
            </a:r>
          </a:p>
          <a:p>
            <a:pPr defTabSz="457189"/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latin typeface="Consolas" panose="020B0609020204030204" pitchFamily="49" charset="0"/>
              </a:rPr>
              <a:t>threading </a:t>
            </a:r>
            <a:r>
              <a:rPr lang="en-US" sz="1200" dirty="0" smtClean="0">
                <a:latin typeface="+mj-lt"/>
              </a:rPr>
              <a:t>(</a:t>
            </a:r>
            <a:r>
              <a:rPr lang="en-US" sz="1200" dirty="0" err="1" smtClean="0">
                <a:latin typeface="+mj-lt"/>
              </a:rPr>
              <a:t>paralelización</a:t>
            </a:r>
            <a:r>
              <a:rPr lang="en-US" sz="1200" dirty="0" smtClean="0">
                <a:latin typeface="+mj-lt"/>
              </a:rPr>
              <a:t>)</a:t>
            </a:r>
          </a:p>
          <a:p>
            <a:pPr lvl="0" defTabSz="457189"/>
            <a:r>
              <a:rPr lang="en-US" sz="1200" dirty="0" smtClean="0">
                <a:latin typeface="+mj-lt"/>
              </a:rPr>
              <a:t>	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pyplot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Calibri Light" panose="020F0302020204030204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alibri Light" panose="020F0302020204030204"/>
              </a:rPr>
              <a:t>interfaz</a:t>
            </a:r>
            <a:r>
              <a:rPr lang="en-US" sz="1200" dirty="0" smtClean="0">
                <a:solidFill>
                  <a:prstClr val="black"/>
                </a:solidFill>
                <a:latin typeface="Calibri Light" panose="020F0302020204030204"/>
              </a:rPr>
              <a:t>)</a:t>
            </a:r>
            <a:endParaRPr lang="es-AR" sz="1200" dirty="0" smtClean="0">
              <a:latin typeface="+mj-lt"/>
            </a:endParaRPr>
          </a:p>
          <a:p>
            <a:pPr defTabSz="457189"/>
            <a:endParaRPr lang="es-AR" sz="1400" dirty="0">
              <a:latin typeface="+mj-lt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2152395" y="455238"/>
            <a:ext cx="483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Interfaz</a:t>
            </a:r>
            <a:r>
              <a:rPr lang="en-US" sz="3200" dirty="0" smtClean="0"/>
              <a:t> de </a:t>
            </a:r>
            <a:r>
              <a:rPr lang="en-US" sz="3200" dirty="0" err="1" smtClean="0"/>
              <a:t>usuario</a:t>
            </a:r>
            <a:r>
              <a:rPr lang="en-US" sz="3200" dirty="0" smtClean="0"/>
              <a:t> (Python)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22930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redondeado 14"/>
          <p:cNvSpPr/>
          <p:nvPr/>
        </p:nvSpPr>
        <p:spPr>
          <a:xfrm>
            <a:off x="786990" y="3191623"/>
            <a:ext cx="4182589" cy="20434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/>
          </a:p>
        </p:txBody>
      </p:sp>
      <p:sp>
        <p:nvSpPr>
          <p:cNvPr id="8" name="Rectángulo redondeado 7"/>
          <p:cNvSpPr/>
          <p:nvPr/>
        </p:nvSpPr>
        <p:spPr>
          <a:xfrm>
            <a:off x="786991" y="1224829"/>
            <a:ext cx="4244273" cy="17721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993338" y="1333772"/>
            <a:ext cx="383562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parámetros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 de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funcionamiento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: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tolerance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reference</a:t>
            </a:r>
            <a:endParaRPr lang="en-US" dirty="0">
              <a:latin typeface="Consolas" panose="020B0609020204030204" pitchFamily="49" charset="0"/>
            </a:endParaRP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difference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tuned</a:t>
            </a:r>
            <a:endParaRPr lang="es-AR" dirty="0">
              <a:latin typeface="Consolas" panose="020B0609020204030204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97273" y="3373109"/>
            <a:ext cx="3686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interfaz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gráfica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ventana</a:t>
            </a:r>
            <a:endParaRPr lang="en-US" dirty="0" smtClean="0">
              <a:latin typeface="Consolas" panose="020B0609020204030204" pitchFamily="49" charset="0"/>
            </a:endParaRPr>
          </a:p>
          <a:p>
            <a:pPr defTabSz="457189">
              <a:spcAft>
                <a:spcPts val="600"/>
              </a:spcAft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elementos</a:t>
            </a:r>
            <a:endParaRPr lang="en-US" dirty="0">
              <a:latin typeface="Consolas" panose="020B0609020204030204" pitchFamily="49" charset="0"/>
            </a:endParaRP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introducción</a:t>
            </a:r>
            <a:r>
              <a:rPr lang="en-US" dirty="0">
                <a:latin typeface="Consolas" panose="020B0609020204030204" pitchFamily="49" charset="0"/>
              </a:rPr>
              <a:t> de </a:t>
            </a:r>
            <a:r>
              <a:rPr lang="en-US" dirty="0" err="1" smtClean="0">
                <a:latin typeface="Consolas" panose="020B0609020204030204" pitchFamily="49" charset="0"/>
              </a:rPr>
              <a:t>usuario</a:t>
            </a:r>
            <a:endParaRPr lang="en-US" dirty="0" smtClean="0">
              <a:latin typeface="Consolas" panose="020B0609020204030204" pitchFamily="49" charset="0"/>
            </a:endParaRP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thread de </a:t>
            </a:r>
            <a:r>
              <a:rPr lang="en-US" dirty="0" err="1" smtClean="0">
                <a:latin typeface="Consolas" panose="020B0609020204030204" pitchFamily="49" charset="0"/>
              </a:rPr>
              <a:t>actualización</a:t>
            </a:r>
            <a:endParaRPr lang="es-AR" dirty="0">
              <a:latin typeface="Consolas" panose="020B0609020204030204" pitchFamily="49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5387313" y="1247799"/>
            <a:ext cx="2559156" cy="21812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/>
          </a:p>
        </p:txBody>
      </p:sp>
      <p:sp>
        <p:nvSpPr>
          <p:cNvPr id="10" name="CuadroTexto 9"/>
          <p:cNvSpPr txBox="1"/>
          <p:nvPr/>
        </p:nvSpPr>
        <p:spPr>
          <a:xfrm>
            <a:off x="5593660" y="1356741"/>
            <a:ext cx="218918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métodos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set_</a:t>
            </a:r>
            <a:r>
              <a:rPr lang="en-US" i="1" dirty="0">
                <a:latin typeface="Consolas" panose="020B0609020204030204" pitchFamily="49" charset="0"/>
              </a:rPr>
              <a:t>&lt;</a:t>
            </a:r>
            <a:r>
              <a:rPr lang="en-US" i="1" dirty="0" err="1">
                <a:latin typeface="Consolas" panose="020B0609020204030204" pitchFamily="49" charset="0"/>
              </a:rPr>
              <a:t>param</a:t>
            </a:r>
            <a:r>
              <a:rPr lang="en-US" i="1" dirty="0">
                <a:latin typeface="Consolas" panose="020B0609020204030204" pitchFamily="49" charset="0"/>
              </a:rPr>
              <a:t>&gt;</a:t>
            </a:r>
          </a:p>
          <a:p>
            <a:pPr defTabSz="457189">
              <a:spcAft>
                <a:spcPts val="600"/>
              </a:spcAft>
            </a:pPr>
            <a:r>
              <a:rPr lang="en-US" dirty="0">
                <a:latin typeface="Consolas" panose="020B0609020204030204" pitchFamily="49" charset="0"/>
              </a:rPr>
              <a:t>	get_</a:t>
            </a:r>
            <a:r>
              <a:rPr lang="en-US" i="1" dirty="0">
                <a:latin typeface="Consolas" panose="020B0609020204030204" pitchFamily="49" charset="0"/>
              </a:rPr>
              <a:t>&lt;</a:t>
            </a:r>
            <a:r>
              <a:rPr lang="en-US" i="1" dirty="0" err="1">
                <a:latin typeface="Consolas" panose="020B0609020204030204" pitchFamily="49" charset="0"/>
              </a:rPr>
              <a:t>param</a:t>
            </a:r>
            <a:r>
              <a:rPr lang="en-US" i="1" dirty="0">
                <a:latin typeface="Consolas" panose="020B0609020204030204" pitchFamily="49" charset="0"/>
              </a:rPr>
              <a:t>&gt;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start</a:t>
            </a:r>
          </a:p>
          <a:p>
            <a:pPr defTabSz="457189"/>
            <a:r>
              <a:rPr lang="en-US" dirty="0" smtClean="0">
                <a:latin typeface="Consolas" panose="020B0609020204030204" pitchFamily="49" charset="0"/>
              </a:rPr>
              <a:t>	stop</a:t>
            </a:r>
          </a:p>
          <a:p>
            <a:pPr defTabSz="457189"/>
            <a:r>
              <a:rPr lang="en-US" dirty="0" smtClean="0">
                <a:latin typeface="Consolas" panose="020B0609020204030204" pitchFamily="49" charset="0"/>
              </a:rPr>
              <a:t>	update</a:t>
            </a:r>
            <a:endParaRPr lang="es-AR" dirty="0">
              <a:latin typeface="Consolas" panose="020B0609020204030204" pitchFamily="49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88" y="3687238"/>
            <a:ext cx="2743205" cy="270662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grpSp>
        <p:nvGrpSpPr>
          <p:cNvPr id="25" name="Grupo 24"/>
          <p:cNvGrpSpPr/>
          <p:nvPr/>
        </p:nvGrpSpPr>
        <p:grpSpPr>
          <a:xfrm>
            <a:off x="2747246" y="1738169"/>
            <a:ext cx="3714244" cy="3035425"/>
            <a:chOff x="2747246" y="1738169"/>
            <a:chExt cx="3714244" cy="3035425"/>
          </a:xfrm>
        </p:grpSpPr>
        <p:sp>
          <p:nvSpPr>
            <p:cNvPr id="11" name="Cerrar llave 10"/>
            <p:cNvSpPr/>
            <p:nvPr/>
          </p:nvSpPr>
          <p:spPr>
            <a:xfrm>
              <a:off x="2966535" y="1738169"/>
              <a:ext cx="283223" cy="1112209"/>
            </a:xfrm>
            <a:prstGeom prst="rightBrace">
              <a:avLst>
                <a:gd name="adj1" fmla="val 76904"/>
                <a:gd name="adj2" fmla="val 50000"/>
              </a:avLst>
            </a:prstGeom>
            <a:ln w="22225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12" name="Cerrar llave 11"/>
            <p:cNvSpPr/>
            <p:nvPr/>
          </p:nvSpPr>
          <p:spPr>
            <a:xfrm rot="10800000">
              <a:off x="5895105" y="1795085"/>
              <a:ext cx="182036" cy="522879"/>
            </a:xfrm>
            <a:prstGeom prst="rightBrace">
              <a:avLst>
                <a:gd name="adj1" fmla="val 76904"/>
                <a:gd name="adj2" fmla="val 50000"/>
              </a:avLst>
            </a:prstGeom>
            <a:ln w="22225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13" name="Forma libre 12"/>
            <p:cNvSpPr/>
            <p:nvPr/>
          </p:nvSpPr>
          <p:spPr>
            <a:xfrm>
              <a:off x="3436869" y="2042540"/>
              <a:ext cx="2236933" cy="243840"/>
            </a:xfrm>
            <a:custGeom>
              <a:avLst/>
              <a:gdLst>
                <a:gd name="connsiteX0" fmla="*/ 0 w 2598821"/>
                <a:gd name="connsiteY0" fmla="*/ 263090 h 266298"/>
                <a:gd name="connsiteX1" fmla="*/ 1087654 w 2598821"/>
                <a:gd name="connsiteY1" fmla="*/ 234214 h 266298"/>
                <a:gd name="connsiteX2" fmla="*/ 1684421 w 2598821"/>
                <a:gd name="connsiteY2" fmla="*/ 32084 h 266298"/>
                <a:gd name="connsiteX3" fmla="*/ 2598821 w 2598821"/>
                <a:gd name="connsiteY3" fmla="*/ 3208 h 26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8821" h="266298">
                  <a:moveTo>
                    <a:pt x="0" y="263090"/>
                  </a:moveTo>
                  <a:cubicBezTo>
                    <a:pt x="403458" y="267902"/>
                    <a:pt x="806917" y="272715"/>
                    <a:pt x="1087654" y="234214"/>
                  </a:cubicBezTo>
                  <a:cubicBezTo>
                    <a:pt x="1368391" y="195713"/>
                    <a:pt x="1432560" y="70585"/>
                    <a:pt x="1684421" y="32084"/>
                  </a:cubicBezTo>
                  <a:cubicBezTo>
                    <a:pt x="1936282" y="-6417"/>
                    <a:pt x="2267551" y="-1605"/>
                    <a:pt x="2598821" y="3208"/>
                  </a:cubicBezTo>
                </a:path>
              </a:pathLst>
            </a:custGeom>
            <a:noFill/>
            <a:ln w="28575">
              <a:solidFill>
                <a:schemeClr val="tx1">
                  <a:alpha val="50000"/>
                </a:schemeClr>
              </a:solidFill>
              <a:headEnd type="arrow" w="lg" len="lg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18" name="Forma libre 17"/>
            <p:cNvSpPr/>
            <p:nvPr/>
          </p:nvSpPr>
          <p:spPr>
            <a:xfrm>
              <a:off x="2747246" y="3229780"/>
              <a:ext cx="3441105" cy="993961"/>
            </a:xfrm>
            <a:custGeom>
              <a:avLst/>
              <a:gdLst>
                <a:gd name="connsiteX0" fmla="*/ 1076240 w 1076240"/>
                <a:gd name="connsiteY0" fmla="*/ 0 h 962952"/>
                <a:gd name="connsiteX1" fmla="*/ 809203 w 1076240"/>
                <a:gd name="connsiteY1" fmla="*/ 793020 h 962952"/>
                <a:gd name="connsiteX2" fmla="*/ 0 w 1076240"/>
                <a:gd name="connsiteY2" fmla="*/ 962952 h 96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6240" h="962952">
                  <a:moveTo>
                    <a:pt x="1076240" y="0"/>
                  </a:moveTo>
                  <a:cubicBezTo>
                    <a:pt x="1032408" y="316264"/>
                    <a:pt x="988576" y="632528"/>
                    <a:pt x="809203" y="793020"/>
                  </a:cubicBezTo>
                  <a:cubicBezTo>
                    <a:pt x="629830" y="953512"/>
                    <a:pt x="314915" y="958232"/>
                    <a:pt x="0" y="962952"/>
                  </a:cubicBezTo>
                </a:path>
              </a:pathLst>
            </a:custGeom>
            <a:noFill/>
            <a:ln w="28575">
              <a:solidFill>
                <a:schemeClr val="tx1">
                  <a:alpha val="50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3" name="Forma libre 22"/>
            <p:cNvSpPr/>
            <p:nvPr/>
          </p:nvSpPr>
          <p:spPr>
            <a:xfrm>
              <a:off x="4401705" y="2286379"/>
              <a:ext cx="1272097" cy="2228977"/>
            </a:xfrm>
            <a:custGeom>
              <a:avLst/>
              <a:gdLst>
                <a:gd name="connsiteX0" fmla="*/ 0 w 1294726"/>
                <a:gd name="connsiteY0" fmla="*/ 2532975 h 2532975"/>
                <a:gd name="connsiteX1" fmla="*/ 525983 w 1294726"/>
                <a:gd name="connsiteY1" fmla="*/ 2055545 h 2532975"/>
                <a:gd name="connsiteX2" fmla="*/ 857756 w 1294726"/>
                <a:gd name="connsiteY2" fmla="*/ 340033 h 2532975"/>
                <a:gd name="connsiteX3" fmla="*/ 1294726 w 1294726"/>
                <a:gd name="connsiteY3" fmla="*/ 168 h 253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4726" h="2532975">
                  <a:moveTo>
                    <a:pt x="0" y="2532975"/>
                  </a:moveTo>
                  <a:cubicBezTo>
                    <a:pt x="191512" y="2477005"/>
                    <a:pt x="383024" y="2421035"/>
                    <a:pt x="525983" y="2055545"/>
                  </a:cubicBezTo>
                  <a:cubicBezTo>
                    <a:pt x="668942" y="1690055"/>
                    <a:pt x="729632" y="682596"/>
                    <a:pt x="857756" y="340033"/>
                  </a:cubicBezTo>
                  <a:cubicBezTo>
                    <a:pt x="985880" y="-2530"/>
                    <a:pt x="1140303" y="-1181"/>
                    <a:pt x="1294726" y="168"/>
                  </a:cubicBezTo>
                </a:path>
              </a:pathLst>
            </a:custGeom>
            <a:noFill/>
            <a:ln w="28575">
              <a:solidFill>
                <a:schemeClr val="tx1">
                  <a:alpha val="40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4" name="Forma libre 23"/>
            <p:cNvSpPr/>
            <p:nvPr/>
          </p:nvSpPr>
          <p:spPr>
            <a:xfrm>
              <a:off x="4430389" y="3229779"/>
              <a:ext cx="2031101" cy="1543815"/>
            </a:xfrm>
            <a:custGeom>
              <a:avLst/>
              <a:gdLst>
                <a:gd name="connsiteX0" fmla="*/ 0 w 2031101"/>
                <a:gd name="connsiteY0" fmla="*/ 2281954 h 2281954"/>
                <a:gd name="connsiteX1" fmla="*/ 1602223 w 2031101"/>
                <a:gd name="connsiteY1" fmla="*/ 1472750 h 2281954"/>
                <a:gd name="connsiteX2" fmla="*/ 2031101 w 2031101"/>
                <a:gd name="connsiteY2" fmla="*/ 0 h 228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101" h="2281954">
                  <a:moveTo>
                    <a:pt x="0" y="2281954"/>
                  </a:moveTo>
                  <a:cubicBezTo>
                    <a:pt x="631853" y="2067515"/>
                    <a:pt x="1263706" y="1853076"/>
                    <a:pt x="1602223" y="1472750"/>
                  </a:cubicBezTo>
                  <a:cubicBezTo>
                    <a:pt x="1940740" y="1092424"/>
                    <a:pt x="1985920" y="546212"/>
                    <a:pt x="2031101" y="0"/>
                  </a:cubicBezTo>
                </a:path>
              </a:pathLst>
            </a:custGeom>
            <a:noFill/>
            <a:ln w="28575">
              <a:solidFill>
                <a:schemeClr val="tx1">
                  <a:alpha val="40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7" name="CuadroTexto 16"/>
          <p:cNvSpPr txBox="1"/>
          <p:nvPr/>
        </p:nvSpPr>
        <p:spPr>
          <a:xfrm>
            <a:off x="885134" y="5345239"/>
            <a:ext cx="394382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sz="1600" dirty="0" err="1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dependencias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defTabSz="457189"/>
            <a:r>
              <a:rPr lang="en-US" sz="1600" dirty="0" smtClean="0"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latin typeface="Consolas" panose="020B0609020204030204" pitchFamily="49" charset="0"/>
              </a:rPr>
              <a:t>pyserial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+mj-lt"/>
              </a:rPr>
              <a:t>(</a:t>
            </a:r>
            <a:r>
              <a:rPr lang="en-US" sz="1200" dirty="0" err="1" smtClean="0">
                <a:latin typeface="+mj-lt"/>
              </a:rPr>
              <a:t>comunicación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puerto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serie</a:t>
            </a:r>
            <a:r>
              <a:rPr lang="en-US" sz="1200" dirty="0" smtClean="0">
                <a:latin typeface="+mj-lt"/>
              </a:rPr>
              <a:t>)</a:t>
            </a:r>
          </a:p>
          <a:p>
            <a:pPr defTabSz="457189"/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latin typeface="Consolas" panose="020B0609020204030204" pitchFamily="49" charset="0"/>
              </a:rPr>
              <a:t>threading </a:t>
            </a:r>
            <a:r>
              <a:rPr lang="en-US" sz="1200" dirty="0" smtClean="0">
                <a:latin typeface="+mj-lt"/>
              </a:rPr>
              <a:t>(</a:t>
            </a:r>
            <a:r>
              <a:rPr lang="en-US" sz="1200" dirty="0" err="1" smtClean="0">
                <a:latin typeface="+mj-lt"/>
              </a:rPr>
              <a:t>paralelización</a:t>
            </a:r>
            <a:r>
              <a:rPr lang="en-US" sz="1200" dirty="0" smtClean="0">
                <a:latin typeface="+mj-lt"/>
              </a:rPr>
              <a:t>)</a:t>
            </a:r>
          </a:p>
          <a:p>
            <a:pPr lvl="0" defTabSz="457189"/>
            <a:r>
              <a:rPr lang="en-US" sz="1200" dirty="0" smtClean="0">
                <a:latin typeface="+mj-lt"/>
              </a:rPr>
              <a:t>	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pyplot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Calibri Light" panose="020F0302020204030204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alibri Light" panose="020F0302020204030204"/>
              </a:rPr>
              <a:t>interfaz</a:t>
            </a:r>
            <a:r>
              <a:rPr lang="en-US" sz="1200" dirty="0" smtClean="0">
                <a:solidFill>
                  <a:prstClr val="black"/>
                </a:solidFill>
                <a:latin typeface="Calibri Light" panose="020F0302020204030204"/>
              </a:rPr>
              <a:t>)</a:t>
            </a:r>
            <a:endParaRPr lang="es-AR" sz="1200" dirty="0" smtClean="0">
              <a:latin typeface="+mj-lt"/>
            </a:endParaRPr>
          </a:p>
          <a:p>
            <a:pPr defTabSz="457189"/>
            <a:endParaRPr lang="es-AR" sz="1200" dirty="0">
              <a:latin typeface="+mj-lt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152395" y="455238"/>
            <a:ext cx="483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Interfaz</a:t>
            </a:r>
            <a:r>
              <a:rPr lang="en-US" sz="3200" dirty="0" smtClean="0"/>
              <a:t> de </a:t>
            </a:r>
            <a:r>
              <a:rPr lang="en-US" sz="3200" dirty="0" err="1" smtClean="0"/>
              <a:t>usuario</a:t>
            </a:r>
            <a:r>
              <a:rPr lang="en-US" sz="3200" dirty="0" smtClean="0"/>
              <a:t> (Python)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23283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152395" y="455238"/>
            <a:ext cx="4839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Interfaz</a:t>
            </a:r>
            <a:r>
              <a:rPr lang="en-US" sz="3200" dirty="0" smtClean="0"/>
              <a:t> de </a:t>
            </a:r>
            <a:r>
              <a:rPr lang="en-US" sz="3200" dirty="0" err="1" smtClean="0"/>
              <a:t>usuario</a:t>
            </a:r>
            <a:r>
              <a:rPr lang="en-US" sz="3200" dirty="0" smtClean="0"/>
              <a:t> (Python)</a:t>
            </a:r>
            <a:endParaRPr lang="es-AR" sz="32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86991" y="1333772"/>
            <a:ext cx="792813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dirty="0" smtClean="0">
                <a:latin typeface="Consolas" panose="020B0609020204030204" pitchFamily="49" charset="0"/>
              </a:rPr>
              <a:t>set_</a:t>
            </a:r>
            <a:r>
              <a:rPr lang="en-US" i="1" dirty="0" smtClean="0">
                <a:latin typeface="Consolas" panose="020B0609020204030204" pitchFamily="49" charset="0"/>
              </a:rPr>
              <a:t>&lt;</a:t>
            </a:r>
            <a:r>
              <a:rPr lang="en-US" i="1" dirty="0" err="1" smtClean="0">
                <a:latin typeface="Consolas" panose="020B0609020204030204" pitchFamily="49" charset="0"/>
              </a:rPr>
              <a:t>param</a:t>
            </a:r>
            <a:r>
              <a:rPr lang="en-US" i="1" dirty="0" smtClean="0">
                <a:latin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value</a:t>
            </a:r>
            <a:r>
              <a:rPr lang="en-US" dirty="0" smtClean="0">
                <a:latin typeface="Consolas" panose="020B0609020204030204" pitchFamily="49" charset="0"/>
              </a:rPr>
              <a:t>):</a:t>
            </a:r>
          </a:p>
          <a:p>
            <a:pPr defTabSz="457189">
              <a:spcAft>
                <a:spcPts val="600"/>
              </a:spcAft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serial.write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“&lt;</a:t>
            </a:r>
            <a:r>
              <a:rPr lang="en-US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param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&gt; value”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defTabSz="457189">
              <a:spcAft>
                <a:spcPts val="600"/>
              </a:spcAft>
            </a:pPr>
            <a:endParaRPr lang="en-US" dirty="0">
              <a:latin typeface="Consolas" panose="020B0609020204030204" pitchFamily="49" charset="0"/>
            </a:endParaRPr>
          </a:p>
          <a:p>
            <a:pPr defTabSz="457189">
              <a:spcAft>
                <a:spcPts val="600"/>
              </a:spcAft>
            </a:pPr>
            <a:r>
              <a:rPr lang="en-US" dirty="0" smtClean="0">
                <a:latin typeface="Consolas" panose="020B0609020204030204" pitchFamily="49" charset="0"/>
              </a:rPr>
              <a:t>get_</a:t>
            </a:r>
            <a:r>
              <a:rPr lang="en-US" i="1" dirty="0" smtClean="0">
                <a:latin typeface="Consolas" panose="020B0609020204030204" pitchFamily="49" charset="0"/>
              </a:rPr>
              <a:t>&lt;</a:t>
            </a:r>
            <a:r>
              <a:rPr lang="en-US" i="1" dirty="0" err="1" smtClean="0">
                <a:latin typeface="Consolas" panose="020B0609020204030204" pitchFamily="49" charset="0"/>
              </a:rPr>
              <a:t>param</a:t>
            </a:r>
            <a:r>
              <a:rPr lang="en-US" i="1" dirty="0" smtClean="0">
                <a:latin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</a:rPr>
              <a:t>():</a:t>
            </a:r>
          </a:p>
          <a:p>
            <a:pPr defTabSz="457189">
              <a:spcAft>
                <a:spcPts val="600"/>
              </a:spcAft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serial.write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“&lt;</a:t>
            </a:r>
            <a:r>
              <a:rPr lang="en-US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param</a:t>
            </a:r>
            <a:r>
              <a:rPr lang="en-US" u="sng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&gt;?”</a:t>
            </a:r>
            <a:r>
              <a:rPr lang="en-US" u="sng" dirty="0" smtClean="0">
                <a:latin typeface="Consolas" panose="020B0609020204030204" pitchFamily="49" charset="0"/>
              </a:rPr>
              <a:t>)</a:t>
            </a:r>
          </a:p>
          <a:p>
            <a:pPr defTabSz="457189">
              <a:spcAft>
                <a:spcPts val="600"/>
              </a:spcAft>
            </a:pPr>
            <a:r>
              <a:rPr lang="en-US" dirty="0" smtClean="0">
                <a:latin typeface="Consolas" panose="020B0609020204030204" pitchFamily="49" charset="0"/>
              </a:rPr>
              <a:t>	return </a:t>
            </a:r>
            <a:r>
              <a:rPr lang="en-US" dirty="0" err="1" smtClean="0">
                <a:latin typeface="Consolas" panose="020B0609020204030204" pitchFamily="49" charset="0"/>
              </a:rPr>
              <a:t>serial.read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pPr defTabSz="457189">
              <a:spcAft>
                <a:spcPts val="600"/>
              </a:spcAft>
            </a:pPr>
            <a:endParaRPr lang="en-US" dirty="0">
              <a:latin typeface="Consolas" panose="020B0609020204030204" pitchFamily="49" charset="0"/>
            </a:endParaRPr>
          </a:p>
          <a:p>
            <a:pPr defTabSz="457189">
              <a:spcAft>
                <a:spcPts val="600"/>
              </a:spcAft>
            </a:pPr>
            <a:r>
              <a:rPr lang="en-US" dirty="0" smtClean="0">
                <a:latin typeface="Consolas" panose="020B0609020204030204" pitchFamily="49" charset="0"/>
              </a:rPr>
              <a:t>update():</a:t>
            </a:r>
            <a:endParaRPr lang="en-US" dirty="0">
              <a:latin typeface="Consolas" panose="020B0609020204030204" pitchFamily="49" charset="0"/>
            </a:endParaRP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while </a:t>
            </a:r>
            <a:r>
              <a:rPr lang="en-US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is_running</a:t>
            </a:r>
            <a:r>
              <a:rPr lang="en-US" dirty="0" smtClean="0">
                <a:latin typeface="Consolas" panose="020B0609020204030204" pitchFamily="49" charset="0"/>
              </a:rPr>
              <a:t>: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difference = </a:t>
            </a:r>
            <a:r>
              <a:rPr lang="en-US" dirty="0" err="1" smtClean="0">
                <a:latin typeface="Consolas" panose="020B0609020204030204" pitchFamily="49" charset="0"/>
              </a:rPr>
              <a:t>get_diff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tuned = </a:t>
            </a:r>
            <a:r>
              <a:rPr lang="en-US" dirty="0" err="1" smtClean="0">
                <a:latin typeface="Consolas" panose="020B0609020204030204" pitchFamily="49" charset="0"/>
              </a:rPr>
              <a:t>get_tun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pPr defTabSz="457189"/>
            <a:r>
              <a:rPr lang="en-US" dirty="0" smtClean="0">
                <a:latin typeface="Consolas" panose="020B0609020204030204" pitchFamily="49" charset="0"/>
              </a:rPr>
              <a:t>		</a:t>
            </a:r>
            <a:endParaRPr lang="en-US" dirty="0">
              <a:latin typeface="Consolas" panose="020B0609020204030204" pitchFamily="49" charset="0"/>
            </a:endParaRPr>
          </a:p>
          <a:p>
            <a:pPr defTabSz="457189"/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latin typeface="Consolas" panose="020B0609020204030204" pitchFamily="49" charset="0"/>
              </a:rPr>
              <a:t>update_difference_text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pPr defTabSz="457189"/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</a:rPr>
              <a:t>update_difference_bar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pPr defTabSz="457189"/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latin typeface="Consolas" panose="020B0609020204030204" pitchFamily="49" charset="0"/>
              </a:rPr>
              <a:t>update_tuned_color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88" y="3687238"/>
            <a:ext cx="2743205" cy="270662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9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44371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Calibración</a:t>
            </a:r>
            <a:endParaRPr lang="es-ES" sz="3200" dirty="0"/>
          </a:p>
        </p:txBody>
      </p:sp>
      <p:pic>
        <p:nvPicPr>
          <p:cNvPr id="1026" name="Picture 2" descr="D:\Guillermo\2016 - Doctorado\Materias\Instrumentacion\afinador\mediciones\calibracion_frecuencia_arduin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7"/>
          <a:stretch/>
        </p:blipFill>
        <p:spPr bwMode="auto">
          <a:xfrm>
            <a:off x="681240" y="1928543"/>
            <a:ext cx="7735944" cy="314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895600" y="553090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Frecuencia de muestreo: 38.46 kHz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838200" y="1492307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Adquisición de señal a 1 kHz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95658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173</Words>
  <Application>Microsoft Office PowerPoint</Application>
  <PresentationFormat>Presentación en pantalla (4:3)</PresentationFormat>
  <Paragraphs>90</Paragraphs>
  <Slides>11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</vt:lpstr>
      <vt:lpstr>Cambria Math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Axel Lacapmesure</dc:creator>
  <cp:lastModifiedBy>Axel Lacapmesure</cp:lastModifiedBy>
  <cp:revision>13</cp:revision>
  <dcterms:created xsi:type="dcterms:W3CDTF">2018-12-11T18:54:40Z</dcterms:created>
  <dcterms:modified xsi:type="dcterms:W3CDTF">2018-12-11T20:56:17Z</dcterms:modified>
</cp:coreProperties>
</file>